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6" r:id="rId4"/>
    <p:sldId id="262" r:id="rId5"/>
    <p:sldId id="260" r:id="rId6"/>
    <p:sldId id="302" r:id="rId7"/>
    <p:sldId id="261" r:id="rId8"/>
    <p:sldId id="258" r:id="rId9"/>
    <p:sldId id="323" r:id="rId10"/>
    <p:sldId id="259" r:id="rId11"/>
    <p:sldId id="263" r:id="rId12"/>
    <p:sldId id="294" r:id="rId13"/>
    <p:sldId id="296" r:id="rId14"/>
    <p:sldId id="297" r:id="rId15"/>
    <p:sldId id="315" r:id="rId16"/>
    <p:sldId id="316" r:id="rId17"/>
    <p:sldId id="317" r:id="rId18"/>
    <p:sldId id="318" r:id="rId19"/>
    <p:sldId id="319" r:id="rId20"/>
    <p:sldId id="320" r:id="rId21"/>
    <p:sldId id="322" r:id="rId22"/>
    <p:sldId id="321" r:id="rId23"/>
    <p:sldId id="272" r:id="rId24"/>
    <p:sldId id="266" r:id="rId25"/>
    <p:sldId id="31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BF64E5-D36A-4EBE-9EB3-4C7D0F734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D3ABFB-E8B2-46DB-A03B-EFF7861880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A932B0-C581-411E-9324-175AF3A8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CD77FF-5CC0-429C-ABDA-1DA40BBFD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AB19F2-4404-44CF-93F1-4EBC7591D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38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E138F4-06B6-426B-9F3A-4CA2ED25D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6544BB-DC6C-4453-A6A6-871BA36C9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7ED1D8-F638-4930-AFAE-A44017C90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20139E-C7CB-4336-A279-AEDC465A2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CABB03-2ACB-42FA-B3B3-F9451894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29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C1F0AC3-47FA-4B70-A902-D1B15608F5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FBC6D3-F2EC-42C7-972C-F7F2D5503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57A797-9DAC-4B4A-80C3-F47666846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C6B533-EFE4-4627-9161-802DF09DD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FB9E7B-9645-4B44-AD81-425116EB7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51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9272E-DCB3-4AEB-8428-D8FD2B9DA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50E165-82C7-4941-B817-3B4FEF4A4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951EBD-1016-4330-9183-C6A47481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1539BC-9CD3-466F-85EE-E4319B2A0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709AF2-9557-4CA2-963E-99D840D5C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33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6B93E-78B8-44D0-870D-F832F1370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205E4-F829-426C-9882-C179B40AD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2AD84B-2C19-4AB8-894E-3D33CB3B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8B386-F25D-4511-A8E6-EA930A02C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48C70-A744-4C39-B8C2-87516594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48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8DCCE5-16DC-4567-AF6E-C322884C4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FD5EC-BA9D-4C68-94C3-85CA3B69E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7FE7ED-2FCA-4CBA-98BB-2F6EC0FDE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77F677-E339-4870-AE4F-6750A586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158065-75F1-467B-8585-1F1E35010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CF1341-F2B4-4D29-A05B-F3214DEA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52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69969-1322-4C6F-99BF-C4FA392FA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EA76B1-F692-4F15-A234-89C58D73A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2A145A-9F07-447F-9003-0CE00251A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486EF6-F49A-4CB9-BF9C-9D69C41C7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EB3B39C-341F-45FA-BE6F-A0D262503A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2E171C-038A-4DD2-A68D-78A772588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41154FF-6FC5-43DC-82F7-F7283618F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2B7B1C1-217D-466F-9AD8-F6C7C4001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14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71864-BE3F-4A7A-807D-A021ED52B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B81DA1-C981-49A1-BC42-F8F60B3E2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E78066-2360-470E-8D82-03CCA248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644052E-8067-410B-B017-521ED8979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61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046D7F-36EC-450E-9549-84AF78D2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5AE2E8B-8C23-473A-A269-E374256D0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AD5C70-19FD-4E21-9D58-6BB79B48F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69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0A884-89DA-4E37-8EE0-CF63C4B40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EB665D-A962-499D-9130-8B5A5A5F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BCCAD3-95B7-4EF4-AD33-409F50CAC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7E76B3-EEE6-4417-B6E8-A29DE5A88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2A56A2-9370-4DB8-9837-DCB084C6B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27044A-C151-4D40-8188-8ACAC965A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86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85713-6F0A-4A9B-BFAE-6367C36C9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F871F8-384A-4595-A8F4-AAB8872FE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3AFEBA-5D1E-43EA-A1B8-DD01B9048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C277AE-F01F-475B-93AB-29B948B5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804859-452A-4F58-98C6-3C9CFAF16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FA5A54-7550-4A20-8F8C-87FA77C4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22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932CC-9C84-43BA-8569-B9194B8C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027BD7-B278-4F1B-9328-C2DE5208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9EBE47-3094-4294-9EA6-3F0A89EF4C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14EBA-199B-47AF-A7B8-7A73FEB5A47E}" type="datetimeFigureOut">
              <a:rPr lang="ru-RU" smtClean="0"/>
              <a:t>23.11.2022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61A490-26C2-4038-9351-C71FDE38D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E6E0EE-B9FF-442E-8ADB-FECDFC2E2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1302A-7E8A-4861-92EA-9CB21A9009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08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C7E35-63BD-4FE9-AD61-582B7D677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Семейное воспитание, как условие развития здоровой личности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60CF5C-41F7-4181-BAC9-A3B86E9BC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3686" y="3509963"/>
            <a:ext cx="5631766" cy="188436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Аршанский Михаил Вельевич, заместитель директора ГБУ КО «Содействие», доцент кафедры медико-биологических дисциплин медицинского института КГУ им. К.Э. Циолковского, врач-психотерапевт</a:t>
            </a:r>
          </a:p>
        </p:txBody>
      </p:sp>
    </p:spTree>
    <p:extLst>
      <p:ext uri="{BB962C8B-B14F-4D97-AF65-F5344CB8AC3E}">
        <p14:creationId xmlns:p14="http://schemas.microsoft.com/office/powerpoint/2010/main" val="1926977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DC0807D-F074-4135-83D6-C640A37F8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595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Созависимость — патологическое состояние, характеризующееся глубокой поглощённостью и сильной эмоциональной, социальной или даже физической зависимостью от другого человека, как правило, страдающего каким-либо видом зависимости.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44DB31-AE8F-4903-A561-C0915836A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264" y="2460282"/>
            <a:ext cx="6046323" cy="40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452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206D4-EDD6-4C6E-90D4-9063AF3B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Схема созависимых отношений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C659A5F-90A2-4B6D-9A60-2498411B7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0847" y="1811557"/>
            <a:ext cx="4003230" cy="43513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C451BA-5719-4D85-B370-EE168CFC7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311" y="2349305"/>
            <a:ext cx="3879842" cy="280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27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533401"/>
            <a:ext cx="5105400" cy="5592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/>
              <a:t>Отклоняющееся поведение — устойчиво повторяющееся нарушение социальных норм и вытекающее из этого противоправное поведение. Отклоняющееся поведение может носить как асоциальный, так и криминогенный характер.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dirty="0"/>
          </a:p>
          <a:p>
            <a:pPr eaLnBrk="1" hangingPunct="1">
              <a:lnSpc>
                <a:spcPct val="80000"/>
              </a:lnSpc>
            </a:pPr>
            <a:r>
              <a:rPr lang="ru-RU" sz="2400" dirty="0"/>
              <a:t>Отклоняющееся (девиантное - от позднелат. deviatio - отклонение) поведение - система поступков или отдельные поступки, противоречащие принятым в обществе правовым или нравственным нормам. </a:t>
            </a:r>
          </a:p>
        </p:txBody>
      </p:sp>
      <p:pic>
        <p:nvPicPr>
          <p:cNvPr id="3075" name="Picture 6" descr="TIP_1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1" y="685801"/>
            <a:ext cx="3032125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/>
              <a:t>Факторы, обуславливающие формирование расстройств поведения</a:t>
            </a:r>
            <a:r>
              <a:rPr lang="ru-RU" sz="4000" dirty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1"/>
            <a:ext cx="5257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/>
              <a:t>1) болезненное усиление влечений в результате органических заболеваний головного мозга или конституционально обусловленной неполноценности, что ведет к изменениям влечений, достигающим иногда степени глубоких, несовместимых с общественными нормами извращений;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/>
              <a:t>2) отсутствие авторитета воспитателей в условиях противоречивых морально-этических и общественных норм поведения родителей;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/>
              <a:t>3) реакции протеста, возникающие в результате несправедливого отношения со стороны родителей или других воспитателей;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/>
              <a:t>4) неразрешимые личностные конфликты, приводящие к импульсивным действиям, направленным на попытку их разрешения.</a:t>
            </a:r>
          </a:p>
        </p:txBody>
      </p:sp>
      <p:pic>
        <p:nvPicPr>
          <p:cNvPr id="5124" name="Picture 4" descr="TIP_2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2209801"/>
            <a:ext cx="16510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10 наиболее распространенных видов отклоняющегося поведения.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3385" y="1600200"/>
            <a:ext cx="6249871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Уклонения от учебной и трудовой деятельности (84, 6 % обследованных);</a:t>
            </a:r>
          </a:p>
          <a:p>
            <a:r>
              <a:rPr lang="ru-RU" dirty="0"/>
              <a:t>Систематическое пребывание в антиобщественно настроенных неформальных группах (81, 8%);</a:t>
            </a:r>
          </a:p>
          <a:p>
            <a:r>
              <a:rPr lang="ru-RU" dirty="0"/>
              <a:t>Антиобщественные насильственные действия (35%) (агрессии, драки, порча имущества);</a:t>
            </a:r>
          </a:p>
          <a:p>
            <a:r>
              <a:rPr lang="ru-RU" dirty="0"/>
              <a:t>Антиобщественные корыстные действия (63%);</a:t>
            </a:r>
          </a:p>
          <a:p>
            <a:r>
              <a:rPr lang="ru-RU" dirty="0"/>
              <a:t>Антиобщественные действия сексуального характера (7%);</a:t>
            </a:r>
          </a:p>
          <a:p>
            <a:r>
              <a:rPr lang="ru-RU" dirty="0"/>
              <a:t>Злоупотребление алкоголем (74,2%);</a:t>
            </a:r>
          </a:p>
          <a:p>
            <a:r>
              <a:rPr lang="ru-RU" dirty="0"/>
              <a:t>Употребление наркотиков и токсических веществ (2,6%);</a:t>
            </a:r>
          </a:p>
          <a:p>
            <a:r>
              <a:rPr lang="ru-RU" dirty="0"/>
              <a:t>Азартные игры (39, 4%);</a:t>
            </a:r>
          </a:p>
          <a:p>
            <a:r>
              <a:rPr lang="ru-RU" dirty="0"/>
              <a:t>Уход из дома, бродяжничество (27%);</a:t>
            </a:r>
          </a:p>
          <a:p>
            <a:r>
              <a:rPr lang="ru-RU" dirty="0"/>
              <a:t>Прочие виды отклоняющегося поведения (0,5%).</a:t>
            </a:r>
          </a:p>
          <a:p>
            <a:endParaRPr lang="ru-RU" dirty="0"/>
          </a:p>
        </p:txBody>
      </p:sp>
      <p:pic>
        <p:nvPicPr>
          <p:cNvPr id="3074" name="Picture 2" descr="C:\Users\User\Desktop\отклон пов\14284767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60" y="3143248"/>
            <a:ext cx="2857500" cy="207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9ACD6-E3C3-4516-B0BA-61D0B607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</a:t>
            </a:r>
            <a:r>
              <a:rPr lang="ru-RU" b="1" dirty="0"/>
              <a:t>. Не живи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DA0578-40E8-45B4-B39C-B93B9F9B8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5415"/>
            <a:ext cx="10515600" cy="50515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Говорим:</a:t>
            </a:r>
            <a:r>
              <a:rPr lang="ru-RU" dirty="0"/>
              <a:t> «Какая ты неряха! И зачем я тебя родила? Думала, помогать мне будешь!», «Мне такой хулиган не нужен, сиди здесь, а я пошла»</a:t>
            </a:r>
          </a:p>
          <a:p>
            <a:pPr>
              <a:lnSpc>
                <a:spcPts val="2400"/>
              </a:lnSpc>
              <a:spcBef>
                <a:spcPts val="1800"/>
              </a:spcBef>
              <a:spcAft>
                <a:spcPts val="6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правильно поступать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Повторяйте каждый день: «Я очень счастлива, что ты у меня есть».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Приготовьте ребенку сюрприз — открытку «Ты моё солнце, рада, что мы вместе». Периодически удивляйте ребёнка такими знаками внимания. 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Составьте с ребёнком коллаж «Семья, как я тебя люблю». Возьмите ватман, клей, семейные фотографии и творите. Главное — посыл, закрепляемый в сознании ребёнка через творчество.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Читайте книги о любви и семейных ценностях. Например, книгу Сэма Макбратни «Знаешь, как я тебя люблю?». В ней можно почерпнуть идеи для выражения силы любви: «я люблю тебя широко-широко», «я люблю тебя далеко-далеко», «я люблю тебя до самой луны». Можете придумать свои словесные традиции.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783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D3735-F1DE-48F1-9561-1C2FDF8D4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</a:t>
            </a:r>
            <a:r>
              <a:rPr lang="ru-RU" b="1" dirty="0"/>
              <a:t>Не будь ребёнком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B9ABBC-00DF-43E2-90CC-C8C379C98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2874"/>
            <a:ext cx="10515600" cy="58451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Говорим: </a:t>
            </a:r>
            <a:r>
              <a:rPr lang="ru-RU" dirty="0"/>
              <a:t>«Ты уже не маленький, думай сам!», «Хватит вести себя как ребёнок, пора повзрослеть». Обычно такое говорят единственному или старшему ребёнку в семье. В итоге — подавление творческого порыва, желания проявить своё «я», низкая самооценка.</a:t>
            </a:r>
          </a:p>
          <a:p>
            <a:pPr marL="0" indent="0">
              <a:buNone/>
            </a:pPr>
            <a:r>
              <a:rPr lang="ru-RU" b="1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Ежедневно повторяйте: «Я счастлива каждой минуте, проведённой вместе. Постепенно ты всему научишься».</a:t>
            </a:r>
          </a:p>
          <a:p>
            <a:pPr marL="0" indent="0">
              <a:buNone/>
            </a:pPr>
            <a:r>
              <a:rPr lang="ru-RU" dirty="0"/>
              <a:t>•	Цените момент. Контролируйте себя и старайтесь не планировать развитие ребёнка более чем на год вперёд. Интересы меняются молниеносно, а вот талант очень легко упустить.</a:t>
            </a:r>
          </a:p>
          <a:p>
            <a:pPr marL="0" indent="0">
              <a:buNone/>
            </a:pPr>
            <a:r>
              <a:rPr lang="ru-RU" dirty="0"/>
              <a:t>•	Обращайте внимание на то, в чём преуспел ребенок. Проговаривайте вслух его успехи и предлагайте повторить ещё раз, но уже вместе.</a:t>
            </a:r>
          </a:p>
          <a:p>
            <a:pPr marL="0" indent="0">
              <a:buNone/>
            </a:pPr>
            <a:r>
              <a:rPr lang="ru-RU" dirty="0"/>
              <a:t>•	Не говорите ребёнку напрямую, что он уже большой. Лучше попробуйте использовать практики из мира взрослых. Например, сделайте вместе канбан-доску. Для этого нарисуйте на ватмане 3 столбца или используйте 3 створки шкафа. Первая — «Что сделать», вторая — «В процессе», третья — «Сделано». Приклеивайте в столбцы стикеры с задачами и передвигайте их слева направо в зависимости от выполнения. Так можно научить ребёнка убирать за собой постель или больше читать.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860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0768A-DF31-4330-854C-49EE3F596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</a:t>
            </a:r>
            <a:r>
              <a:rPr lang="ru-RU" b="1" dirty="0"/>
              <a:t>Не расти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5E8CED-3344-4781-8F84-2ADC76A23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9822"/>
            <a:ext cx="10515600" cy="496714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Говорим: </a:t>
            </a:r>
            <a:r>
              <a:rPr lang="ru-RU" dirty="0"/>
              <a:t>«Не торопись взрослеть, ты всё успеешь», «Я всегда буду рядом и никогда не брошу тебя», «Ты навсегда останешься моим малышом» — за этими словами кроется страх родителей остаться наедине друг с другом или в одиночестве после ухода ребёнка из семьи.</a:t>
            </a:r>
          </a:p>
          <a:p>
            <a:pPr marL="0" indent="0">
              <a:buNone/>
            </a:pPr>
            <a:r>
              <a:rPr lang="ru-RU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Повторяйте каждый день: «Я очень тебя люблю. Ты умный, добрый, смелый. У тебя всё будет хорошо в будущем: ты создашь свою семью, найдёшь призвание, любимую работу, единомышленников и добьёшься всего, чего захочешь».</a:t>
            </a:r>
          </a:p>
          <a:p>
            <a:pPr marL="0" indent="0">
              <a:buNone/>
            </a:pPr>
            <a:r>
              <a:rPr lang="ru-RU" dirty="0"/>
              <a:t>•	Визуализируйте взросление. Для этого купите и повесьте ростомер. Можно добавлять на него фотографии и вписывать ключевые достижения ребёнка.</a:t>
            </a:r>
          </a:p>
          <a:p>
            <a:pPr marL="0" indent="0">
              <a:buNone/>
            </a:pPr>
            <a:r>
              <a:rPr lang="ru-RU" dirty="0"/>
              <a:t>•	Планируйте список детских возможностей и ответственностей. Предоставьте ребёнку возможность, но упомяните о необходимости быть за неё ответственным. Например, в 12 лет заведите банковскую карту и расскажите о финансовом планировании и зарабатывании денег.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782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A0813-58E0-4E2B-8E35-7C6F370F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</a:t>
            </a:r>
            <a:r>
              <a:rPr lang="ru-RU" b="1" dirty="0"/>
              <a:t>Не думай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B0212F-4AC7-46BF-91F5-3BD2F0FB0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Говорим: </a:t>
            </a:r>
            <a:r>
              <a:rPr lang="ru-RU" dirty="0"/>
              <a:t>«Ой, ну что ты зациклился? Хватит думать об этом, пошли лучше мультик посмотрим». Со временем ребёнок даже не будет пытаться справляться со сложными ситуациями.</a:t>
            </a:r>
          </a:p>
          <a:p>
            <a:pPr marL="0" indent="0">
              <a:buNone/>
            </a:pPr>
            <a:r>
              <a:rPr lang="ru-RU" b="1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Спрашивайте мнение ребёнка, но не оценивайте ответ. Достаточно сказать «Откуда ты взял такую чушь?», и ребёнок начнёт считать свои мысли глупыми.</a:t>
            </a:r>
          </a:p>
          <a:p>
            <a:pPr marL="0" indent="0">
              <a:buNone/>
            </a:pPr>
            <a:r>
              <a:rPr lang="ru-RU" dirty="0"/>
              <a:t>•	Учите детей разным видам мышления. Один из способов развития креативного мышления — метод фокальных объектов. Задаёте ребёнку вопрос «Какой может быть ручка?» и получаете в ответ ряд прилагательных. Затем выбираете три случайных объекта и описываете их свойства. Например, яблоко — съедобное, красное; машинка — передвижная, со светом; конструктор — разборный, разноцветный. Далее применяете эти свойства к ручке: она может быть съедобной, с фонариком, разборной. Такие упражнения впоследствии помогают решать жизненные задачи.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064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45A62-A6B6-4406-974D-DDF65E3FB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 Не чувствуй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517A09-BA1B-47A1-8A05-E87E8F01F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5415"/>
            <a:ext cx="10515600" cy="50515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Говорим:</a:t>
            </a:r>
            <a:r>
              <a:rPr lang="ru-RU" dirty="0"/>
              <a:t> «Не злись на учителя, она тебе в бабушки годится», «Успокойся, нельзя так смеяться у всех на виду», «Не смей завидовать». В итоге ребёнок считает, что ему нельзя испытывать эмоции по </a:t>
            </a:r>
            <a:r>
              <a:rPr lang="ru-RU" sz="2600" dirty="0"/>
              <a:t>отношению</a:t>
            </a:r>
            <a:r>
              <a:rPr lang="ru-RU" dirty="0"/>
              <a:t> к определённым людям и переносит их на младших братьев, сестёр или одноклассников.</a:t>
            </a:r>
          </a:p>
          <a:p>
            <a:pPr marL="0" indent="0">
              <a:lnSpc>
                <a:spcPts val="2400"/>
              </a:lnSpc>
              <a:spcBef>
                <a:spcPts val="1800"/>
              </a:spcBef>
              <a:spcAft>
                <a:spcPts val="600"/>
              </a:spcAft>
              <a:buNone/>
            </a:pPr>
            <a:r>
              <a:rPr lang="ru-RU" b="1" dirty="0"/>
              <a:t>Как правильно поступать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/>
              <a:t>Обсуждайте с ребёнком его эмоции, помогайте осознавать чувства и управлять ими. Попросите его закончить предложения: «Я чувствую…», «Потому что…», «Я бы хотел, чтобы…» Объясните, что плохих эмоций не бывает. Каждая из них имеет право на существование и обращает внимание человека на то, что тревожит его в данный момент больше всего.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/>
              <a:t>Продемонстрируйте, как можно выразить негативные эмоции в игровой форме: прокричать злость в «мешочек гнева», выплеснуть обиду с помощью «подушки негатива», затоптать зависть на «коврике ненависти».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21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CD42823-D544-4A5C-BD8E-F2BDB7E03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6265"/>
            <a:ext cx="10515600" cy="5290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Семейные сценарии </a:t>
            </a:r>
            <a:r>
              <a:rPr lang="ru-RU" dirty="0"/>
              <a:t>— повторяющиеся из поколения в поколение шаблоны взаимоотношений, поведения, которые поддерживаются всеми членами семьи. Каждый ребенок на бессознательном уровне в какой-то степени повторяет судьбу родителей или ближайших родственников.</a:t>
            </a:r>
          </a:p>
          <a:p>
            <a:pPr marL="0" indent="0">
              <a:buNone/>
            </a:pPr>
            <a:r>
              <a:rPr lang="ru-RU" b="1" dirty="0"/>
              <a:t>Варианты семейных сценариев</a:t>
            </a:r>
          </a:p>
          <a:p>
            <a:r>
              <a:rPr lang="ru-RU" dirty="0"/>
              <a:t>«умный муж, заботливая жена»</a:t>
            </a:r>
          </a:p>
          <a:p>
            <a:r>
              <a:rPr lang="ru-RU" dirty="0"/>
              <a:t>«сильный мужчина – хрупкая женщина»</a:t>
            </a:r>
          </a:p>
          <a:p>
            <a:r>
              <a:rPr lang="ru-RU" dirty="0"/>
              <a:t>«хозяйственный союз»</a:t>
            </a:r>
          </a:p>
          <a:p>
            <a:r>
              <a:rPr lang="ru-RU" dirty="0"/>
              <a:t>«союз равных возможностей»</a:t>
            </a:r>
          </a:p>
          <a:p>
            <a:r>
              <a:rPr lang="ru-RU" dirty="0"/>
              <a:t>«духовный союз» и пр.</a:t>
            </a: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1E10E08-2795-4E0C-BD67-74069323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14" y="3429000"/>
            <a:ext cx="3833886" cy="288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29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D9CD3-A396-41F2-A298-17F2A80E3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</a:t>
            </a:r>
            <a:r>
              <a:rPr lang="ru-RU" b="1" dirty="0"/>
              <a:t>Не будь успешным, не будь лидером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D6E4AC-DB71-4A8E-8DA2-AA7EECD19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483"/>
            <a:ext cx="10515600" cy="50374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Говорим:</a:t>
            </a:r>
            <a:r>
              <a:rPr lang="ru-RU" dirty="0"/>
              <a:t> «Куда ты высовываешься?», «Что люди подумают?», «Тише едешь — дальше будешь».</a:t>
            </a:r>
          </a:p>
          <a:p>
            <a:pPr marL="0" indent="0">
              <a:buNone/>
            </a:pPr>
            <a:r>
              <a:rPr lang="ru-RU" b="1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Говорите, что верите в таланты ребёнка, и обязательно конкретизируйте: «Ты делаешь большие успехи в игре на фортепиано. Главное — тебе самому интересно. Я верю в тебя и в то, что ты достигнешь больших высот в этом».</a:t>
            </a:r>
          </a:p>
          <a:p>
            <a:pPr marL="0" indent="0">
              <a:buNone/>
            </a:pPr>
            <a:r>
              <a:rPr lang="ru-RU" dirty="0"/>
              <a:t>•	Ставьте достижимые цели. Например, не «победить во всех соревнованиях», а «принять участие в этом году в четырёх соревнованиях». Это позволит избежать травмы, если ребёнок не выиграет.</a:t>
            </a:r>
          </a:p>
          <a:p>
            <a:pPr marL="0" indent="0">
              <a:buNone/>
            </a:pPr>
            <a:r>
              <a:rPr lang="ru-RU" dirty="0"/>
              <a:t>•	Создайте дерево талантов. Для этого нарисуйте карту мыслей, где схематично изобразите заветные мечты ребёнка: «стать астронавтом», «получить „Оскар“», приклейте стикеры с увлечениями ребёнка. Для самого важного можно создать вектор — расписать конкретные шаги на пути к достижению цели. Визуализация будет мотивировать и подогревать интерес.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480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18E2D2-27D4-453E-8725-51BD8E51A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66727"/>
          </a:xfrm>
        </p:spPr>
        <p:txBody>
          <a:bodyPr>
            <a:normAutofit fontScale="90000"/>
          </a:bodyPr>
          <a:lstStyle/>
          <a:p>
            <a:r>
              <a:rPr lang="ru-RU" dirty="0"/>
              <a:t>7. </a:t>
            </a:r>
            <a:r>
              <a:rPr lang="ru-RU" b="1" dirty="0"/>
              <a:t>Не делай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78586-C970-4E70-9DBB-06ABDF3F0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212"/>
            <a:ext cx="10515600" cy="50937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Говорим:</a:t>
            </a:r>
            <a:r>
              <a:rPr lang="ru-RU" dirty="0"/>
              <a:t> «Подожди, не начинай! Сейчас приду, помогу тебе». Смысл этих слов такой: «Не делай сам, я сделаю за тебя». Дети учатся не брать на себя ответственность, становятся нерешительными и вязнут в проблемах.</a:t>
            </a:r>
          </a:p>
          <a:p>
            <a:pPr marL="0" indent="0">
              <a:buNone/>
            </a:pPr>
            <a:r>
              <a:rPr lang="ru-RU" b="1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Дайте ребёнку возможность действовать самостоятельно. Достаточно 2–3 раза выполнить дело за ребёнка, и инициативы ждать уже не приходится. Не торопите — важнее самому научиться завязывать шнурки, чем опоздать к бабушке.</a:t>
            </a:r>
          </a:p>
          <a:p>
            <a:pPr marL="0" indent="0">
              <a:buNone/>
            </a:pPr>
            <a:r>
              <a:rPr lang="ru-RU" dirty="0"/>
              <a:t>•	Освойте «зону ближайшего развития»: анализируйте действия, которые ребёнок может выполнять сам, и вместе делайте шажок на следующую ступень развития. Например, сначала ребенок берёт ножницы под контролем родителя, потом учится резать по прямой линии. Если получается, учим вырезать круги и кривые линии и даём попробовать самому. По этой схеме можно обучать и детей старшего возраста, например приготовлению 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01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8D147-AD67-4891-9FB5-76090570B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8. </a:t>
            </a:r>
            <a:r>
              <a:rPr lang="ru-RU" b="1" dirty="0"/>
              <a:t>Не будь самим собой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70E5ED-3C73-42EF-9852-B3726DA64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1686"/>
            <a:ext cx="10515600" cy="49952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Говорим: </a:t>
            </a:r>
            <a:r>
              <a:rPr lang="ru-RU" dirty="0"/>
              <a:t>«Почему Вася справился с заданием, а ты нет?», «Стремись к идеалу, ты должен быть лучшим».</a:t>
            </a:r>
          </a:p>
          <a:p>
            <a:pPr marL="0" indent="0">
              <a:buNone/>
            </a:pPr>
            <a:r>
              <a:rPr lang="ru-RU" b="1" dirty="0"/>
              <a:t>Как правильно поступать</a:t>
            </a:r>
          </a:p>
          <a:p>
            <a:pPr marL="0" indent="0">
              <a:buNone/>
            </a:pPr>
            <a:r>
              <a:rPr lang="ru-RU" dirty="0"/>
              <a:t>•	Расскажите ребёнку об уникальности каждого человека. Мы не должны соответствовать чьим-то ожиданиям и быть похожими на кого-то, у каждого свой путь.</a:t>
            </a:r>
          </a:p>
          <a:p>
            <a:pPr marL="0" indent="0">
              <a:buNone/>
            </a:pPr>
            <a:r>
              <a:rPr lang="ru-RU" dirty="0"/>
              <a:t>•	Используйте техники визуализации успехов ребёнка, например дерево талантов.</a:t>
            </a:r>
          </a:p>
          <a:p>
            <a:pPr marL="0" indent="0">
              <a:buNone/>
            </a:pPr>
            <a:r>
              <a:rPr lang="ru-RU" dirty="0"/>
              <a:t>•	Не забывайте, что вы всегда должны быть на стороне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305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89BD7E7-89B3-42A2-93C7-D07B2FCB25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/>
              <a:t>Критерии психического здоровья </a:t>
            </a:r>
            <a:br>
              <a:rPr lang="ru-RU" altLang="ru-RU" sz="3200" b="1" dirty="0"/>
            </a:br>
            <a:r>
              <a:rPr lang="ru-RU" altLang="ru-RU" sz="3200" b="1" dirty="0"/>
              <a:t>(по ВОЗ)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CF5018D3-39FF-442C-A267-62522BC3B4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200" dirty="0"/>
              <a:t>осознание и чувство непрерывности, постоянства и идентичности своего физического и психического «Я»;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Чувство постоянства и идентичности переживаний в однотипных ситуациях;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критичность к себе и своей собственной психической продукции и ее результатам;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соответствие психических реакций силе и частоте средовых воздействий, социальным обстоятельствам и ситуациям;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способность самоуправления поведением в соответствии с социальными нормами, правилами, законами;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способность планировать собственную жизнедеятельность и реализовывать это;</a:t>
            </a:r>
          </a:p>
          <a:p>
            <a:pPr>
              <a:lnSpc>
                <a:spcPct val="80000"/>
              </a:lnSpc>
            </a:pPr>
            <a:r>
              <a:rPr lang="ru-RU" altLang="ru-RU" sz="2200" dirty="0"/>
              <a:t>способность изменять способ поведения в зависимости от смены жизненных ситуаций и обстоятельств.</a:t>
            </a:r>
          </a:p>
          <a:p>
            <a:pPr>
              <a:lnSpc>
                <a:spcPct val="80000"/>
              </a:lnSpc>
            </a:pPr>
            <a:endParaRPr lang="ru-RU" altLang="ru-RU" sz="2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08EDBE3-F71E-4D9D-A0BC-126AB96F5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/>
              <a:t>Основные закономерности эмоциональной жизни:</a:t>
            </a:r>
            <a:br>
              <a:rPr lang="ru-RU" altLang="ru-RU" sz="3200" b="1" dirty="0"/>
            </a:br>
            <a:endParaRPr lang="ru-RU" altLang="ru-RU" sz="3200" b="1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7A50CB7-EA28-490C-AE3F-1A3187B3FF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/>
              <a:t>Каждый человек испытывает эмоции;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Эмоции меняются во времени;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Любая эмоция может быть выражена;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Каждая эмоция имеет психологический и телесный компонент;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Если эмоция не выражена, то она копится во времени;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Чем менее выражен психологический компонент, тем сильнее о себе напоминает телесный;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Неуправляемость эмоций – миф, появившийся из-за того, что люди начинают осознавать эмоции, лишь когда они накоплены до состояния «критической массы», и тогда они действительно неподвластны воле человека.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4000" b="1" dirty="0"/>
          </a:p>
          <a:p>
            <a:pPr algn="ctr" eaLnBrk="1" hangingPunct="1">
              <a:buFontTx/>
              <a:buNone/>
            </a:pPr>
            <a:endParaRPr lang="ru-RU" sz="4000" b="1" dirty="0"/>
          </a:p>
          <a:p>
            <a:pPr algn="ctr" eaLnBrk="1" hangingPunct="1">
              <a:buFontTx/>
              <a:buNone/>
            </a:pPr>
            <a:endParaRPr lang="ru-RU" sz="4000" b="1" dirty="0"/>
          </a:p>
          <a:p>
            <a:pPr algn="ctr" eaLnBrk="1" hangingPunct="1">
              <a:buFontTx/>
              <a:buNone/>
            </a:pPr>
            <a:endParaRPr lang="ru-RU" sz="4000" b="1" dirty="0"/>
          </a:p>
          <a:p>
            <a:pPr algn="ctr" eaLnBrk="1" hangingPunct="1">
              <a:buFontTx/>
              <a:buNone/>
            </a:pPr>
            <a:endParaRPr lang="ru-RU" sz="4000" b="1" dirty="0"/>
          </a:p>
          <a:p>
            <a:pPr algn="ctr" eaLnBrk="1" hangingPunct="1">
              <a:buFontTx/>
              <a:buNone/>
            </a:pPr>
            <a:r>
              <a:rPr lang="ru-RU" sz="4000" b="1" dirty="0"/>
              <a:t>Спасибо за внимание!</a:t>
            </a:r>
          </a:p>
        </p:txBody>
      </p:sp>
      <p:pic>
        <p:nvPicPr>
          <p:cNvPr id="34819" name="Picture 4" descr="FRST"/>
          <p:cNvPicPr>
            <a:picLocks noChangeAspect="1" noChangeArrowheads="1"/>
          </p:cNvPicPr>
          <p:nvPr/>
        </p:nvPicPr>
        <p:blipFill>
          <a:blip r:embed="rId2"/>
          <a:srcRect l="10527" t="7320" r="10527" b="32291"/>
          <a:stretch>
            <a:fillRect/>
          </a:stretch>
        </p:blipFill>
        <p:spPr bwMode="auto">
          <a:xfrm>
            <a:off x="3733800" y="1447801"/>
            <a:ext cx="434340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7"/>
          <p:cNvPicPr>
            <a:picLocks noChangeAspect="1"/>
          </p:cNvPicPr>
          <p:nvPr/>
        </p:nvPicPr>
        <p:blipFill>
          <a:blip r:embed="rId3"/>
          <a:srcRect l="7991" r="9810"/>
          <a:stretch>
            <a:fillRect/>
          </a:stretch>
        </p:blipFill>
        <p:spPr bwMode="auto">
          <a:xfrm>
            <a:off x="1738282" y="214290"/>
            <a:ext cx="1785950" cy="132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A7F200A-809D-4A36-8297-B8042569C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9311" y="928469"/>
            <a:ext cx="9045525" cy="471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35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FECD35-768E-49DB-8C7D-527B22465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85" y="840886"/>
            <a:ext cx="4262510" cy="54895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Привязанность - «первичная, генетически закрепленная мотивационная систему, которая активируется между первичным значимым лицом и младенцем сразу после его рождения и имеет функцию обеспечения выживания» (Дж. Боулби)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2D19EE1-DAC8-4E3B-96FC-CAD53A7B9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695" y="718501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77B206-A97D-4025-BDCF-9C1A184BA8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2" y="643465"/>
            <a:ext cx="5233182" cy="5855214"/>
          </a:xfrm>
        </p:spPr>
      </p:pic>
    </p:spTree>
    <p:extLst>
      <p:ext uri="{BB962C8B-B14F-4D97-AF65-F5344CB8AC3E}">
        <p14:creationId xmlns:p14="http://schemas.microsoft.com/office/powerpoint/2010/main" val="146212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+mn-lt"/>
                <a:ea typeface="+mn-ea"/>
                <a:cs typeface="+mn-cs"/>
              </a:rPr>
              <a:t>Функциональная несформированность лобных отделов мозга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sz="4600" dirty="0"/>
              <a:t>ребенок легко отвлекается, не может сосредоточиться, быстро устает от занятий;</a:t>
            </a:r>
          </a:p>
          <a:p>
            <a:pPr>
              <a:defRPr/>
            </a:pPr>
            <a:r>
              <a:rPr lang="ru-RU" sz="4600" dirty="0"/>
              <a:t>его трудно надолго заинтересовать, он вял и равнодушен практически ко всему;</a:t>
            </a:r>
          </a:p>
          <a:p>
            <a:pPr>
              <a:defRPr/>
            </a:pPr>
            <a:r>
              <a:rPr lang="ru-RU" sz="4600" dirty="0"/>
              <a:t>он безразличен к поощрениям и наказаниям;</a:t>
            </a:r>
          </a:p>
          <a:p>
            <a:pPr>
              <a:defRPr/>
            </a:pPr>
            <a:r>
              <a:rPr lang="ru-RU" sz="4600" dirty="0"/>
              <a:t>заставить его что-либо сделать можно лишь «из-под палки» или посулив награду;</a:t>
            </a:r>
          </a:p>
          <a:p>
            <a:pPr>
              <a:defRPr/>
            </a:pPr>
            <a:r>
              <a:rPr lang="ru-RU" sz="4600" dirty="0"/>
              <a:t>социально приемлемые ценности и нормы поведения отнюдь не являются общепринятыми;</a:t>
            </a:r>
          </a:p>
          <a:p>
            <a:pPr>
              <a:defRPr/>
            </a:pPr>
            <a:r>
              <a:rPr lang="ru-RU" sz="4600" dirty="0"/>
              <a:t>с возрастом притягательность награды или страх перед предстоящей расплатой перестают быть для них побуждающим стимулом; вернее, порог последнего все более и более возрастает;</a:t>
            </a:r>
          </a:p>
          <a:p>
            <a:pPr>
              <a:defRPr/>
            </a:pPr>
            <a:r>
              <a:rPr lang="ru-RU" sz="4600" dirty="0"/>
              <a:t>уроки могут выполняться им часами, при условии жесткого контроля со стороны взрослого;</a:t>
            </a:r>
          </a:p>
          <a:p>
            <a:pPr>
              <a:defRPr/>
            </a:pPr>
            <a:r>
              <a:rPr lang="ru-RU" sz="4600" dirty="0"/>
              <a:t>домашние задания до конца не выполняются, пропускаются буквы, задания, вопросы и пр.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468FDC-C67D-4887-ACF5-D4874821D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91" y="300697"/>
            <a:ext cx="8342141" cy="625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73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03937B-0F91-4F41-9AD4-F01E0F3E7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587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Родительские установки </a:t>
            </a:r>
            <a:r>
              <a:rPr lang="ru-RU" dirty="0"/>
              <a:t>- это определенный взгляд на собственную роль в отцовстве и материнстве, основанный на когнитивном, эмоциональном и поведенческом компонентах. Как правило, под ними понимается система эмоционального отношения к ребенку, восприятие ребенка родителями и способов поведения с ним.</a:t>
            </a: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542580-2D71-4EF6-ADF7-3AF49A9A5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557" y="2943782"/>
            <a:ext cx="4023360" cy="316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141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8E28D3-9AB5-47A0-A464-D3EAF15A7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Социализация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FA0A208-AD90-4EFC-867B-CF7FD4FACE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821" t="9448"/>
          <a:stretch/>
        </p:blipFill>
        <p:spPr>
          <a:xfrm>
            <a:off x="633046" y="1406768"/>
            <a:ext cx="10325686" cy="506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512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2037</Words>
  <Application>Microsoft Office PowerPoint</Application>
  <PresentationFormat>Широкоэкранный</PresentationFormat>
  <Paragraphs>111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Symbol</vt:lpstr>
      <vt:lpstr>Times New Roman</vt:lpstr>
      <vt:lpstr>Тема Office</vt:lpstr>
      <vt:lpstr>Семейное воспитание, как условие развития здоровой личности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Функциональная несформированность лобных отделов мозга</vt:lpstr>
      <vt:lpstr>Презентация PowerPoint</vt:lpstr>
      <vt:lpstr>Презентация PowerPoint</vt:lpstr>
      <vt:lpstr>Социализация</vt:lpstr>
      <vt:lpstr>Презентация PowerPoint</vt:lpstr>
      <vt:lpstr>Схема созависимых отношений</vt:lpstr>
      <vt:lpstr>Презентация PowerPoint</vt:lpstr>
      <vt:lpstr>Факторы, обуславливающие формирование расстройств поведения </vt:lpstr>
      <vt:lpstr>10 наиболее распространенных видов отклоняющегося поведения.</vt:lpstr>
      <vt:lpstr>1. Не живи </vt:lpstr>
      <vt:lpstr>2. Не будь ребёнком </vt:lpstr>
      <vt:lpstr>3. Не расти </vt:lpstr>
      <vt:lpstr>4. Не думай </vt:lpstr>
      <vt:lpstr>5. Не чувствуй </vt:lpstr>
      <vt:lpstr>6. Не будь успешным, не будь лидером </vt:lpstr>
      <vt:lpstr>7. Не делай </vt:lpstr>
      <vt:lpstr>8. Не будь самим собой </vt:lpstr>
      <vt:lpstr>Критерии психического здоровья  (по ВОЗ)</vt:lpstr>
      <vt:lpstr>Основные закономерности эмоциональной жизни: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2022-11-22T12:06:56Z</dcterms:created>
  <dcterms:modified xsi:type="dcterms:W3CDTF">2022-11-23T08:58:07Z</dcterms:modified>
</cp:coreProperties>
</file>